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76" r:id="rId5"/>
    <p:sldId id="277" r:id="rId6"/>
    <p:sldId id="278" r:id="rId7"/>
    <p:sldId id="279" r:id="rId8"/>
    <p:sldId id="280" r:id="rId9"/>
    <p:sldId id="281" r:id="rId10"/>
    <p:sldId id="263" r:id="rId11"/>
    <p:sldId id="264" r:id="rId12"/>
    <p:sldId id="267" r:id="rId13"/>
    <p:sldId id="268" r:id="rId14"/>
    <p:sldId id="269" r:id="rId15"/>
    <p:sldId id="265" r:id="rId16"/>
    <p:sldId id="266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5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0CD6B1-D50E-4DB5-8E88-EB9A9F8D653F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92A3509-6F5D-4A21-B24E-92952DD08F81}">
      <dgm:prSet/>
      <dgm:spPr/>
      <dgm:t>
        <a:bodyPr/>
        <a:lstStyle/>
        <a:p>
          <a:r>
            <a:rPr lang="es-ES"/>
            <a:t>Reglas o Normas a Tener en Cuenta</a:t>
          </a:r>
          <a:endParaRPr lang="en-US"/>
        </a:p>
      </dgm:t>
    </dgm:pt>
    <dgm:pt modelId="{4C6C9EB8-308A-420D-B546-D2E009D8416E}" type="parTrans" cxnId="{C9A1705F-C18A-4DE9-969B-A29F0BF5F874}">
      <dgm:prSet/>
      <dgm:spPr/>
      <dgm:t>
        <a:bodyPr/>
        <a:lstStyle/>
        <a:p>
          <a:endParaRPr lang="en-US"/>
        </a:p>
      </dgm:t>
    </dgm:pt>
    <dgm:pt modelId="{AB607816-C599-40D9-B9B9-EE87243EF81D}" type="sibTrans" cxnId="{C9A1705F-C18A-4DE9-969B-A29F0BF5F874}">
      <dgm:prSet/>
      <dgm:spPr/>
      <dgm:t>
        <a:bodyPr/>
        <a:lstStyle/>
        <a:p>
          <a:endParaRPr lang="en-US"/>
        </a:p>
      </dgm:t>
    </dgm:pt>
    <dgm:pt modelId="{3E36A4BA-D5DE-4AE2-AF0D-E9ECECC4ABB9}">
      <dgm:prSet/>
      <dgm:spPr/>
      <dgm:t>
        <a:bodyPr/>
        <a:lstStyle/>
        <a:p>
          <a:r>
            <a:rPr lang="es-ES"/>
            <a:t>Valores Que Influyen las Determinaciones a Tomar</a:t>
          </a:r>
          <a:endParaRPr lang="en-US"/>
        </a:p>
      </dgm:t>
    </dgm:pt>
    <dgm:pt modelId="{0AF6104C-4010-48A2-B692-294935D089C2}" type="parTrans" cxnId="{3CF71829-95BF-4D7D-B924-6ED83356F554}">
      <dgm:prSet/>
      <dgm:spPr/>
      <dgm:t>
        <a:bodyPr/>
        <a:lstStyle/>
        <a:p>
          <a:endParaRPr lang="en-US"/>
        </a:p>
      </dgm:t>
    </dgm:pt>
    <dgm:pt modelId="{00FD0E7A-3DA9-4597-ADD7-00F986C9ACA4}" type="sibTrans" cxnId="{3CF71829-95BF-4D7D-B924-6ED83356F554}">
      <dgm:prSet/>
      <dgm:spPr/>
      <dgm:t>
        <a:bodyPr/>
        <a:lstStyle/>
        <a:p>
          <a:endParaRPr lang="en-US"/>
        </a:p>
      </dgm:t>
    </dgm:pt>
    <dgm:pt modelId="{CC6E1D11-3A0B-4DF0-9264-809FF5EAA7E9}">
      <dgm:prSet/>
      <dgm:spPr/>
      <dgm:t>
        <a:bodyPr/>
        <a:lstStyle/>
        <a:p>
          <a:r>
            <a:rPr lang="es-ES"/>
            <a:t>Los “No Negociables”</a:t>
          </a:r>
          <a:endParaRPr lang="en-US"/>
        </a:p>
      </dgm:t>
    </dgm:pt>
    <dgm:pt modelId="{E5CAC053-629D-4ECE-B4FD-9B5F80B463A6}" type="parTrans" cxnId="{B504526B-FDF2-4905-B191-5DB13ACF9514}">
      <dgm:prSet/>
      <dgm:spPr/>
      <dgm:t>
        <a:bodyPr/>
        <a:lstStyle/>
        <a:p>
          <a:endParaRPr lang="en-US"/>
        </a:p>
      </dgm:t>
    </dgm:pt>
    <dgm:pt modelId="{7649A178-345B-4A7F-AE33-4200E408FA73}" type="sibTrans" cxnId="{B504526B-FDF2-4905-B191-5DB13ACF9514}">
      <dgm:prSet/>
      <dgm:spPr/>
      <dgm:t>
        <a:bodyPr/>
        <a:lstStyle/>
        <a:p>
          <a:endParaRPr lang="en-US"/>
        </a:p>
      </dgm:t>
    </dgm:pt>
    <dgm:pt modelId="{2AB10BE1-C1DB-4FB4-8B51-CA52E81BDC8C}">
      <dgm:prSet/>
      <dgm:spPr/>
      <dgm:t>
        <a:bodyPr/>
        <a:lstStyle/>
        <a:p>
          <a:r>
            <a:rPr lang="es-ES"/>
            <a:t>Perspectivas a Seguir</a:t>
          </a:r>
          <a:endParaRPr lang="en-US"/>
        </a:p>
      </dgm:t>
    </dgm:pt>
    <dgm:pt modelId="{6AFAD6BC-9D19-4A72-97C9-5025A74A2507}" type="parTrans" cxnId="{A4BD8BEC-8DE6-48FB-9F61-88E82E56F3A5}">
      <dgm:prSet/>
      <dgm:spPr/>
      <dgm:t>
        <a:bodyPr/>
        <a:lstStyle/>
        <a:p>
          <a:endParaRPr lang="en-US"/>
        </a:p>
      </dgm:t>
    </dgm:pt>
    <dgm:pt modelId="{1744528B-CFEB-4CCC-B8EB-3FBBCFF1F5AC}" type="sibTrans" cxnId="{A4BD8BEC-8DE6-48FB-9F61-88E82E56F3A5}">
      <dgm:prSet/>
      <dgm:spPr/>
      <dgm:t>
        <a:bodyPr/>
        <a:lstStyle/>
        <a:p>
          <a:endParaRPr lang="en-US"/>
        </a:p>
      </dgm:t>
    </dgm:pt>
    <dgm:pt modelId="{441D73BA-F2FB-4B38-A466-9118794457E4}" type="pres">
      <dgm:prSet presAssocID="{E80CD6B1-D50E-4DB5-8E88-EB9A9F8D653F}" presName="matrix" presStyleCnt="0">
        <dgm:presLayoutVars>
          <dgm:chMax val="1"/>
          <dgm:dir/>
          <dgm:resizeHandles val="exact"/>
        </dgm:presLayoutVars>
      </dgm:prSet>
      <dgm:spPr/>
    </dgm:pt>
    <dgm:pt modelId="{AF447369-EA7F-4ECB-90D6-DF631BFAED86}" type="pres">
      <dgm:prSet presAssocID="{E80CD6B1-D50E-4DB5-8E88-EB9A9F8D653F}" presName="diamond" presStyleLbl="bgShp" presStyleIdx="0" presStyleCnt="1"/>
      <dgm:spPr/>
    </dgm:pt>
    <dgm:pt modelId="{B4DA9BC5-3565-42A7-B8B8-19A71A688D86}" type="pres">
      <dgm:prSet presAssocID="{E80CD6B1-D50E-4DB5-8E88-EB9A9F8D653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9556FE5-5B78-472B-BF19-F49BD9775B9B}" type="pres">
      <dgm:prSet presAssocID="{E80CD6B1-D50E-4DB5-8E88-EB9A9F8D653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DC09E39-74F7-45BA-980D-DC2BC6FFC294}" type="pres">
      <dgm:prSet presAssocID="{E80CD6B1-D50E-4DB5-8E88-EB9A9F8D653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E505D66-56FE-414F-AB03-D691EFE25846}" type="pres">
      <dgm:prSet presAssocID="{E80CD6B1-D50E-4DB5-8E88-EB9A9F8D653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E7A80D-7422-4093-9CC1-B6710A1A119F}" type="presOf" srcId="{E80CD6B1-D50E-4DB5-8E88-EB9A9F8D653F}" destId="{441D73BA-F2FB-4B38-A466-9118794457E4}" srcOrd="0" destOrd="0" presId="urn:microsoft.com/office/officeart/2005/8/layout/matrix3"/>
    <dgm:cxn modelId="{3CF71829-95BF-4D7D-B924-6ED83356F554}" srcId="{E80CD6B1-D50E-4DB5-8E88-EB9A9F8D653F}" destId="{3E36A4BA-D5DE-4AE2-AF0D-E9ECECC4ABB9}" srcOrd="1" destOrd="0" parTransId="{0AF6104C-4010-48A2-B692-294935D089C2}" sibTransId="{00FD0E7A-3DA9-4597-ADD7-00F986C9ACA4}"/>
    <dgm:cxn modelId="{C9A1705F-C18A-4DE9-969B-A29F0BF5F874}" srcId="{E80CD6B1-D50E-4DB5-8E88-EB9A9F8D653F}" destId="{492A3509-6F5D-4A21-B24E-92952DD08F81}" srcOrd="0" destOrd="0" parTransId="{4C6C9EB8-308A-420D-B546-D2E009D8416E}" sibTransId="{AB607816-C599-40D9-B9B9-EE87243EF81D}"/>
    <dgm:cxn modelId="{B504526B-FDF2-4905-B191-5DB13ACF9514}" srcId="{E80CD6B1-D50E-4DB5-8E88-EB9A9F8D653F}" destId="{CC6E1D11-3A0B-4DF0-9264-809FF5EAA7E9}" srcOrd="2" destOrd="0" parTransId="{E5CAC053-629D-4ECE-B4FD-9B5F80B463A6}" sibTransId="{7649A178-345B-4A7F-AE33-4200E408FA73}"/>
    <dgm:cxn modelId="{D7F2F58C-BF21-4615-871A-233F6E931164}" type="presOf" srcId="{2AB10BE1-C1DB-4FB4-8B51-CA52E81BDC8C}" destId="{4E505D66-56FE-414F-AB03-D691EFE25846}" srcOrd="0" destOrd="0" presId="urn:microsoft.com/office/officeart/2005/8/layout/matrix3"/>
    <dgm:cxn modelId="{A85DA292-7FB8-43F9-B0A9-A1BCB449DA29}" type="presOf" srcId="{3E36A4BA-D5DE-4AE2-AF0D-E9ECECC4ABB9}" destId="{19556FE5-5B78-472B-BF19-F49BD9775B9B}" srcOrd="0" destOrd="0" presId="urn:microsoft.com/office/officeart/2005/8/layout/matrix3"/>
    <dgm:cxn modelId="{365767B1-6F7F-4572-9929-7D4901243B0A}" type="presOf" srcId="{492A3509-6F5D-4A21-B24E-92952DD08F81}" destId="{B4DA9BC5-3565-42A7-B8B8-19A71A688D86}" srcOrd="0" destOrd="0" presId="urn:microsoft.com/office/officeart/2005/8/layout/matrix3"/>
    <dgm:cxn modelId="{BCE4F5C5-B3BD-43DB-B064-CA042CA562B1}" type="presOf" srcId="{CC6E1D11-3A0B-4DF0-9264-809FF5EAA7E9}" destId="{2DC09E39-74F7-45BA-980D-DC2BC6FFC294}" srcOrd="0" destOrd="0" presId="urn:microsoft.com/office/officeart/2005/8/layout/matrix3"/>
    <dgm:cxn modelId="{A4BD8BEC-8DE6-48FB-9F61-88E82E56F3A5}" srcId="{E80CD6B1-D50E-4DB5-8E88-EB9A9F8D653F}" destId="{2AB10BE1-C1DB-4FB4-8B51-CA52E81BDC8C}" srcOrd="3" destOrd="0" parTransId="{6AFAD6BC-9D19-4A72-97C9-5025A74A2507}" sibTransId="{1744528B-CFEB-4CCC-B8EB-3FBBCFF1F5AC}"/>
    <dgm:cxn modelId="{F4132259-D2A5-4E45-969A-9D844740B218}" type="presParOf" srcId="{441D73BA-F2FB-4B38-A466-9118794457E4}" destId="{AF447369-EA7F-4ECB-90D6-DF631BFAED86}" srcOrd="0" destOrd="0" presId="urn:microsoft.com/office/officeart/2005/8/layout/matrix3"/>
    <dgm:cxn modelId="{084D07DE-8086-4F36-AB0E-72A1D7BFAC7B}" type="presParOf" srcId="{441D73BA-F2FB-4B38-A466-9118794457E4}" destId="{B4DA9BC5-3565-42A7-B8B8-19A71A688D86}" srcOrd="1" destOrd="0" presId="urn:microsoft.com/office/officeart/2005/8/layout/matrix3"/>
    <dgm:cxn modelId="{346E6FB4-58D8-4D7D-B22D-DB93A58B6523}" type="presParOf" srcId="{441D73BA-F2FB-4B38-A466-9118794457E4}" destId="{19556FE5-5B78-472B-BF19-F49BD9775B9B}" srcOrd="2" destOrd="0" presId="urn:microsoft.com/office/officeart/2005/8/layout/matrix3"/>
    <dgm:cxn modelId="{64799DF2-5E4E-465E-95F4-8907681750C9}" type="presParOf" srcId="{441D73BA-F2FB-4B38-A466-9118794457E4}" destId="{2DC09E39-74F7-45BA-980D-DC2BC6FFC294}" srcOrd="3" destOrd="0" presId="urn:microsoft.com/office/officeart/2005/8/layout/matrix3"/>
    <dgm:cxn modelId="{440BD19F-16E0-42E9-A072-3635E3C14DC8}" type="presParOf" srcId="{441D73BA-F2FB-4B38-A466-9118794457E4}" destId="{4E505D66-56FE-414F-AB03-D691EFE2584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47369-EA7F-4ECB-90D6-DF631BFAED86}">
      <dsp:nvSpPr>
        <dsp:cNvPr id="0" name=""/>
        <dsp:cNvSpPr/>
      </dsp:nvSpPr>
      <dsp:spPr>
        <a:xfrm>
          <a:off x="672633" y="0"/>
          <a:ext cx="5243992" cy="524399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A9BC5-3565-42A7-B8B8-19A71A688D86}">
      <dsp:nvSpPr>
        <dsp:cNvPr id="0" name=""/>
        <dsp:cNvSpPr/>
      </dsp:nvSpPr>
      <dsp:spPr>
        <a:xfrm>
          <a:off x="1170812" y="498179"/>
          <a:ext cx="2045157" cy="20451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Reglas o Normas a Tener en Cuenta</a:t>
          </a:r>
          <a:endParaRPr lang="en-US" sz="1900" kern="1200"/>
        </a:p>
      </dsp:txBody>
      <dsp:txXfrm>
        <a:off x="1270648" y="598015"/>
        <a:ext cx="1845485" cy="1845485"/>
      </dsp:txXfrm>
    </dsp:sp>
    <dsp:sp modelId="{19556FE5-5B78-472B-BF19-F49BD9775B9B}">
      <dsp:nvSpPr>
        <dsp:cNvPr id="0" name=""/>
        <dsp:cNvSpPr/>
      </dsp:nvSpPr>
      <dsp:spPr>
        <a:xfrm>
          <a:off x="3373289" y="498179"/>
          <a:ext cx="2045157" cy="20451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Valores Que Influyen las Determinaciones a Tomar</a:t>
          </a:r>
          <a:endParaRPr lang="en-US" sz="1900" kern="1200"/>
        </a:p>
      </dsp:txBody>
      <dsp:txXfrm>
        <a:off x="3473125" y="598015"/>
        <a:ext cx="1845485" cy="1845485"/>
      </dsp:txXfrm>
    </dsp:sp>
    <dsp:sp modelId="{2DC09E39-74F7-45BA-980D-DC2BC6FFC294}">
      <dsp:nvSpPr>
        <dsp:cNvPr id="0" name=""/>
        <dsp:cNvSpPr/>
      </dsp:nvSpPr>
      <dsp:spPr>
        <a:xfrm>
          <a:off x="1170812" y="2700656"/>
          <a:ext cx="2045157" cy="20451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Los “No Negociables”</a:t>
          </a:r>
          <a:endParaRPr lang="en-US" sz="1900" kern="1200"/>
        </a:p>
      </dsp:txBody>
      <dsp:txXfrm>
        <a:off x="1270648" y="2800492"/>
        <a:ext cx="1845485" cy="1845485"/>
      </dsp:txXfrm>
    </dsp:sp>
    <dsp:sp modelId="{4E505D66-56FE-414F-AB03-D691EFE25846}">
      <dsp:nvSpPr>
        <dsp:cNvPr id="0" name=""/>
        <dsp:cNvSpPr/>
      </dsp:nvSpPr>
      <dsp:spPr>
        <a:xfrm>
          <a:off x="3373289" y="2700656"/>
          <a:ext cx="2045157" cy="20451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Perspectivas a Seguir</a:t>
          </a:r>
          <a:endParaRPr lang="en-US" sz="1900" kern="1200"/>
        </a:p>
      </dsp:txBody>
      <dsp:txXfrm>
        <a:off x="3473125" y="2800492"/>
        <a:ext cx="1845485" cy="1845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C10-56A6-4AC5-9F40-DF47D35C6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638FB2-067B-4997-AB6A-0F2D90F53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49600-DF27-42E3-AF42-1E28C4072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9F65-6060-4AEB-B76E-F31DDB48D21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43BD3-8260-48AE-AD52-07649D04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3504C-E7BD-4DEA-B69F-5625584C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FB23-43F4-4728-B899-FDD6312D4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9C90-4BEB-4277-A06C-EF233A8AC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2A1B1-48CD-41AD-A70F-9F9EEA4D1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30792-D8BE-43AC-B140-0C7841634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9F65-6060-4AEB-B76E-F31DDB48D21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67154-B02A-4470-9457-1FC621440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BDEAC-3A37-45A5-87BE-C203C4E3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FB23-43F4-4728-B899-FDD6312D4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7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5D0A44-689C-4BFD-8B08-9E02394E6B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635AA-9B5D-43B3-AB45-91B2F4B78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15A5B-AFC1-4943-9B47-92EEAD26D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9F65-6060-4AEB-B76E-F31DDB48D21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C3D36-2637-498C-A5B5-FCD1B5C0D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30488-2E1A-461D-8951-F026DAAB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FB23-43F4-4728-B899-FDD6312D4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0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9BAC6-B5FA-482D-888F-655866839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16ED9-BA12-4862-AE41-7095D1CED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7A232-7761-411D-BF65-B50B102FB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9F65-6060-4AEB-B76E-F31DDB48D21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09B74-428A-4DC6-B415-766479449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97CC7-21A9-4BF6-A961-F6D8B270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FB23-43F4-4728-B899-FDD6312D4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0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4707D-145F-4396-81F7-663E42670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C4677-F1D8-497A-98DB-7B00293DB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2E7C2-0F11-4282-887C-C14C547E6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9F65-6060-4AEB-B76E-F31DDB48D21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52929-F85E-468C-9D02-09669178D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3856A-FA65-4063-BCD9-1BADF409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FB23-43F4-4728-B899-FDD6312D4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0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0A1B6-812C-489F-8BE3-EB5D5338D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81E66-1EBD-4EE3-B5AC-C5089D437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94494-2ACE-4CD2-B9E5-C7679A53F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64121-B118-4ED6-91F0-1511A333E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9F65-6060-4AEB-B76E-F31DDB48D21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F9D1F-CE0C-4F86-85FD-36865501B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9557F-D933-4EC4-A923-74891121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FB23-43F4-4728-B899-FDD6312D4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9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D16DE-B1C8-4AAD-AB91-BEDCF0C5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81410-9F0A-4378-9FC0-ECDFE5735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B0C5F-EA96-4F54-A46E-B980D949E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BBDCFA-D57C-48CB-8815-F20E25713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1D5EB9-589B-4C04-8D76-DA8A73551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38482-F80E-4117-BAD6-5320E7282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9F65-6060-4AEB-B76E-F31DDB48D21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75290-89EF-441D-906E-368042E6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C7072-1CE3-4546-8FC0-348B07B97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FB23-43F4-4728-B899-FDD6312D4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3CCF0-F300-401A-B2BA-59DA8712B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846C8A-8C2F-42DF-8F98-4EC5C917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9F65-6060-4AEB-B76E-F31DDB48D21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4CA8E-079D-4E72-BCBA-2CE1FF578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7C959-2BBA-4002-A0C4-9E87977A2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FB23-43F4-4728-B899-FDD6312D4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4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A01DC9-4450-4CAE-8F9F-C40D0D428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9F65-6060-4AEB-B76E-F31DDB48D21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A86240-A31F-4E99-A9D4-71780B395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E34EC-5B19-4D08-A8AA-E3C4CAE18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FB23-43F4-4728-B899-FDD6312D4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7AC3C-E416-4F8D-A39F-5FB0487B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6A084-8CE8-40EC-9229-03C353923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3706D-87C0-4858-9D59-B03E4D495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29421-8F57-4BEB-9299-4B92B3B6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9F65-6060-4AEB-B76E-F31DDB48D21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060CE-889B-46E8-8475-22212B87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29612-BFE6-4BED-B608-4B3A89533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FB23-43F4-4728-B899-FDD6312D4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3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8896A-C31F-4E0D-880B-35A4326FD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87E9F7-CD15-4D3B-9ED0-D9F8A7242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F9376-67B4-4831-BB3A-F5DC8204E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16882-D95F-4367-B11A-C9CC34011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9F65-6060-4AEB-B76E-F31DDB48D21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3CA7A-8502-4291-A796-B6C22165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7475B-8FD3-4B3C-ADBF-C2146ECF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FB23-43F4-4728-B899-FDD6312D4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7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3FF47B-F47F-4CFA-A7F7-998F63436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B67DF-6B1F-4B0B-B22C-EDA73A071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C7CC2-4596-44F7-A77D-C5C906B74C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79F65-6060-4AEB-B76E-F31DDB48D21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5DA8E-6240-4D7D-A1C5-8FD1F796B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4B31B-A86A-4CC6-A9EA-FEFB8503B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FFB23-43F4-4728-B899-FDD6312D4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2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Strategic planning: Read this before it&amp;#39;s that time again">
            <a:extLst>
              <a:ext uri="{FF2B5EF4-FFF2-40B4-BE49-F238E27FC236}">
                <a16:creationId xmlns:a16="http://schemas.microsoft.com/office/drawing/2014/main" id="{9AB3E218-B522-40F8-B664-C84864DE9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D65246-CD54-4CA1-8361-247F8D874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s-ES" sz="6600" b="1" dirty="0">
                <a:solidFill>
                  <a:srgbClr val="FFFFFF"/>
                </a:solidFill>
              </a:rPr>
              <a:t>Elementos del Plan Pastoral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3FBDE-8035-4DA7-8999-A971412F5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Marzo Artime, Ph.D.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07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EA82AF-DEF3-4B58-A420-BCD5E0C81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es-ES" sz="4000"/>
              <a:t>Objetivos Generales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6FBED-A21D-4D71-9029-67992E73E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2470248"/>
            <a:ext cx="4545169" cy="3536236"/>
          </a:xfrm>
        </p:spPr>
        <p:txBody>
          <a:bodyPr>
            <a:normAutofit/>
          </a:bodyPr>
          <a:lstStyle/>
          <a:p>
            <a:r>
              <a:rPr lang="es-ES" sz="2400" dirty="0"/>
              <a:t>Los Grandes Deseos (Utopías)</a:t>
            </a:r>
          </a:p>
          <a:p>
            <a:r>
              <a:rPr lang="es-ES" sz="2400" dirty="0"/>
              <a:t>Visión General del Grupo</a:t>
            </a:r>
          </a:p>
          <a:p>
            <a:r>
              <a:rPr lang="es-ES" sz="2400" dirty="0"/>
              <a:t>La Misión a Gran Escala</a:t>
            </a:r>
          </a:p>
          <a:p>
            <a:r>
              <a:rPr lang="es-ES" sz="2400" dirty="0"/>
              <a:t>Propósito o Meta del Grupo</a:t>
            </a:r>
          </a:p>
          <a:p>
            <a:r>
              <a:rPr lang="es-ES" sz="2400" dirty="0"/>
              <a:t>Todo el Trabajo Responde al Objetivo General</a:t>
            </a:r>
          </a:p>
        </p:txBody>
      </p:sp>
      <p:pic>
        <p:nvPicPr>
          <p:cNvPr id="2050" name="Picture 2" descr="Qué son los objetivos de nivel de servicio? Explicación de los SLOs -  Bluemara Solutions">
            <a:extLst>
              <a:ext uri="{FF2B5EF4-FFF2-40B4-BE49-F238E27FC236}">
                <a16:creationId xmlns:a16="http://schemas.microsoft.com/office/drawing/2014/main" id="{C7897C09-61BB-40AE-9A5F-155E0C76F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6" r="-1" b="-1"/>
          <a:stretch/>
        </p:blipFill>
        <p:spPr bwMode="auto">
          <a:xfrm>
            <a:off x="5510369" y="851517"/>
            <a:ext cx="6184807" cy="5154967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750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7592CD-E21E-4EB8-86CF-DBB2AA3B0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es-ES" sz="4000"/>
              <a:t>Objetivos Específicos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44572-8930-4DDC-8315-C9A06DFC1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2470248"/>
            <a:ext cx="6755127" cy="3536236"/>
          </a:xfrm>
        </p:spPr>
        <p:txBody>
          <a:bodyPr>
            <a:normAutofit/>
          </a:bodyPr>
          <a:lstStyle/>
          <a:p>
            <a:r>
              <a:rPr lang="es-ES" sz="2400" dirty="0"/>
              <a:t>Logros Parciales y a Corto Plazo</a:t>
            </a:r>
          </a:p>
          <a:p>
            <a:r>
              <a:rPr lang="es-ES" sz="2400" dirty="0"/>
              <a:t>Factibles y Medibles (Se Pueden Lograr)</a:t>
            </a:r>
          </a:p>
          <a:p>
            <a:r>
              <a:rPr lang="es-ES" sz="2400" dirty="0"/>
              <a:t>Claros y Precisos</a:t>
            </a:r>
          </a:p>
          <a:p>
            <a:r>
              <a:rPr lang="es-ES" sz="2400" dirty="0"/>
              <a:t>Responden a las Necesidades</a:t>
            </a:r>
          </a:p>
          <a:p>
            <a:r>
              <a:rPr lang="es-ES" sz="2400" dirty="0"/>
              <a:t>Surgen de un Proceso Participativo</a:t>
            </a:r>
          </a:p>
          <a:p>
            <a:r>
              <a:rPr lang="es-ES" sz="2400" dirty="0"/>
              <a:t>Exigen Compromiso</a:t>
            </a:r>
          </a:p>
          <a:p>
            <a:endParaRPr lang="es-ES" sz="24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prendiendo Auditoria Gubernamental: Redacción de Objetivos Generales y  Especificos (clase 4: 01/08/2015)">
            <a:extLst>
              <a:ext uri="{FF2B5EF4-FFF2-40B4-BE49-F238E27FC236}">
                <a16:creationId xmlns:a16="http://schemas.microsoft.com/office/drawing/2014/main" id="{69C8E353-1867-4882-9650-906824CF5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0327" y="2105470"/>
            <a:ext cx="2847339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90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ndling Discussion Problems | Cru">
            <a:extLst>
              <a:ext uri="{FF2B5EF4-FFF2-40B4-BE49-F238E27FC236}">
                <a16:creationId xmlns:a16="http://schemas.microsoft.com/office/drawing/2014/main" id="{9F40BF5E-58D6-46EB-868D-C16E45193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r="25932"/>
          <a:stretch/>
        </p:blipFill>
        <p:spPr bwMode="auto">
          <a:xfrm>
            <a:off x="4117521" y="10"/>
            <a:ext cx="80744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Freeform: Shape 7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9" name="Freeform: Shape 7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0D4A5-6393-4C14-88EC-D0EA31764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/>
              <a:t>Tener en Cuenta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EF2EC-7EE8-4F5E-A9CF-7BA3B5A6E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n-US" sz="2000"/>
              <a:t>Recursos Disponibles (Dinero, Tiempo, Personas)</a:t>
            </a:r>
          </a:p>
          <a:p>
            <a:r>
              <a:rPr lang="en-US" sz="2000"/>
              <a:t>Exigencias Metodológicas (i.e., Número de Entrevistas)</a:t>
            </a:r>
          </a:p>
          <a:p>
            <a:r>
              <a:rPr lang="en-US" sz="2000"/>
              <a:t>Plazo de Tiempo para Terminar el Proyecto</a:t>
            </a:r>
          </a:p>
          <a:p>
            <a:r>
              <a:rPr lang="en-US" sz="2000"/>
              <a:t>Permisos Necesarios</a:t>
            </a:r>
          </a:p>
          <a:p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16985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C0D9F-2121-47E1-9A8B-F6774D94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S" sz="5000" dirty="0"/>
              <a:t>Características de los Objetivos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18275-4505-4456-A0FA-8B73446CD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ES" sz="2200" dirty="0"/>
              <a:t>Describen el LOGRO Deseado (No las Actividades)</a:t>
            </a:r>
          </a:p>
          <a:p>
            <a:r>
              <a:rPr lang="es-ES" sz="2200" dirty="0"/>
              <a:t>Tienen 4 Partes</a:t>
            </a:r>
          </a:p>
          <a:p>
            <a:pPr lvl="1"/>
            <a:r>
              <a:rPr lang="es-ES" sz="2200" dirty="0"/>
              <a:t>Verbo en Infinitivo</a:t>
            </a:r>
          </a:p>
          <a:p>
            <a:pPr lvl="1"/>
            <a:r>
              <a:rPr lang="es-ES" sz="2200" dirty="0"/>
              <a:t>Objeto del Proyecto Pastoral</a:t>
            </a:r>
          </a:p>
          <a:p>
            <a:pPr lvl="1"/>
            <a:r>
              <a:rPr lang="es-ES" sz="2200" dirty="0"/>
              <a:t>El Cómo Se Va a Trabajar el Proyecto Pastoral</a:t>
            </a:r>
          </a:p>
          <a:p>
            <a:pPr lvl="1"/>
            <a:r>
              <a:rPr lang="es-ES" sz="2200" dirty="0"/>
              <a:t>El Para Qué – Justificación del Proyecto Pastoral (Opcional)</a:t>
            </a:r>
          </a:p>
          <a:p>
            <a:pPr lvl="1"/>
            <a:endParaRPr lang="es-ES" sz="2200" dirty="0"/>
          </a:p>
          <a:p>
            <a:endParaRPr lang="es-ES" sz="2200" dirty="0"/>
          </a:p>
          <a:p>
            <a:endParaRPr lang="es-ES" sz="2200" dirty="0"/>
          </a:p>
          <a:p>
            <a:endParaRPr lang="es-ES" sz="2200" dirty="0"/>
          </a:p>
        </p:txBody>
      </p:sp>
      <p:pic>
        <p:nvPicPr>
          <p:cNvPr id="2050" name="Picture 2" descr="Building Relationships in a Small Group Using Storytelling | The Navigators">
            <a:extLst>
              <a:ext uri="{FF2B5EF4-FFF2-40B4-BE49-F238E27FC236}">
                <a16:creationId xmlns:a16="http://schemas.microsoft.com/office/drawing/2014/main" id="{EA259FB4-1292-45A9-93C9-48693B7840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47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055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eficiencias en los hábitos y técnicas de estudio presentadas en los  estudiantes del nivel superior">
            <a:extLst>
              <a:ext uri="{FF2B5EF4-FFF2-40B4-BE49-F238E27FC236}">
                <a16:creationId xmlns:a16="http://schemas.microsoft.com/office/drawing/2014/main" id="{AEC3876B-3CD3-4470-B382-16BE30841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2" r="13601" b="-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2E20A-1290-471A-AD8C-75E342D48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0" y="1122362"/>
            <a:ext cx="6098666" cy="33508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Desarrollar</a:t>
            </a:r>
            <a:r>
              <a:rPr lang="es-ES" sz="2800" dirty="0"/>
              <a:t>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un programa de pequeñas comunidades de fe con ocho familias de la parroquia de San Pedro 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</a:rPr>
              <a:t>por medio una experiencia de un fin de semana y cinco reuniones de seguimiento </a:t>
            </a:r>
            <a:r>
              <a:rPr lang="es-ES" sz="2800" dirty="0">
                <a:solidFill>
                  <a:schemeClr val="accent4">
                    <a:lumMod val="50000"/>
                  </a:schemeClr>
                </a:solidFill>
              </a:rPr>
              <a:t>para lograr una mayor participación de discípulos misioneros comprometidos en la parroquia.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896237-4EE7-4E08-92D2-35CDA162D014}"/>
              </a:ext>
            </a:extLst>
          </p:cNvPr>
          <p:cNvSpPr txBox="1">
            <a:spLocks/>
          </p:cNvSpPr>
          <p:nvPr/>
        </p:nvSpPr>
        <p:spPr>
          <a:xfrm>
            <a:off x="1237956" y="325370"/>
            <a:ext cx="8201465" cy="7233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Ejemplo de Objetivo Específico</a:t>
            </a:r>
          </a:p>
        </p:txBody>
      </p:sp>
    </p:spTree>
    <p:extLst>
      <p:ext uri="{BB962C8B-B14F-4D97-AF65-F5344CB8AC3E}">
        <p14:creationId xmlns:p14="http://schemas.microsoft.com/office/powerpoint/2010/main" val="1340336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ntroverted Runner | Why I Don&amp;#39;t Want to Run With You">
            <a:extLst>
              <a:ext uri="{FF2B5EF4-FFF2-40B4-BE49-F238E27FC236}">
                <a16:creationId xmlns:a16="http://schemas.microsoft.com/office/drawing/2014/main" id="{4E45B8D7-9D95-49D7-AE04-9ADD83364A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0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398457-313B-4416-A545-867D47ED4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S" sz="4800" b="1" dirty="0"/>
              <a:t>Metas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9C356-EEBC-40CC-B1B4-796E1CA4A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s-ES" dirty="0"/>
              <a:t>Igual que Objetivos Específicos pero a Menor Plazo</a:t>
            </a:r>
          </a:p>
          <a:p>
            <a:r>
              <a:rPr lang="es-ES" dirty="0"/>
              <a:t>Paso Intermedio para Lograr Objetivos Específicos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9516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A7C97-16FA-4460-8C84-467AB4B0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671564"/>
          </a:xfrm>
        </p:spPr>
        <p:txBody>
          <a:bodyPr>
            <a:normAutofit/>
          </a:bodyPr>
          <a:lstStyle/>
          <a:p>
            <a:r>
              <a:rPr lang="es-ES" sz="4000" b="1" dirty="0"/>
              <a:t>Trazando Caminos para su Proyecto Pastoral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77E16-668D-4F06-8960-33A789157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398030"/>
            <a:ext cx="5180245" cy="3731058"/>
          </a:xfrm>
        </p:spPr>
        <p:txBody>
          <a:bodyPr>
            <a:normAutofit/>
          </a:bodyPr>
          <a:lstStyle/>
          <a:p>
            <a:r>
              <a:rPr lang="es-ES" dirty="0"/>
              <a:t>Objetivos Generales</a:t>
            </a:r>
          </a:p>
          <a:p>
            <a:r>
              <a:rPr lang="es-ES" dirty="0"/>
              <a:t>Objetivos Específicos</a:t>
            </a:r>
          </a:p>
          <a:p>
            <a:r>
              <a:rPr lang="es-ES" dirty="0"/>
              <a:t>Metas</a:t>
            </a:r>
          </a:p>
        </p:txBody>
      </p:sp>
      <p:pic>
        <p:nvPicPr>
          <p:cNvPr id="5122" name="Picture 2" descr="Financial Planner West Palm Beach, FL | Palm Planning Group">
            <a:extLst>
              <a:ext uri="{FF2B5EF4-FFF2-40B4-BE49-F238E27FC236}">
                <a16:creationId xmlns:a16="http://schemas.microsoft.com/office/drawing/2014/main" id="{FD07287A-0BA9-46F6-B211-E66135E32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" r="9490" b="-1"/>
          <a:stretch/>
        </p:blipFill>
        <p:spPr bwMode="auto">
          <a:xfrm>
            <a:off x="5704176" y="-129728"/>
            <a:ext cx="6484775" cy="69877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901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F845B1-F24E-4879-830F-5E0E51634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S" sz="5400"/>
              <a:t>Estrategias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391F2-1528-4270-BE95-A5701A610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ES" sz="1700"/>
              <a:t>Corresponden a los Objetivos Específicos</a:t>
            </a:r>
          </a:p>
          <a:p>
            <a:r>
              <a:rPr lang="es-ES" sz="1700"/>
              <a:t>Factibles y Medibles</a:t>
            </a:r>
          </a:p>
          <a:p>
            <a:r>
              <a:rPr lang="es-ES" sz="1700"/>
              <a:t>Incluyen Qué, Cuándo, Quién, Cómo, Cuánto (tiempo y dinero), Recursos Disponibles.</a:t>
            </a:r>
          </a:p>
          <a:p>
            <a:r>
              <a:rPr lang="es-ES" sz="1700"/>
              <a:t>Mientras Más Detallado, Mejor</a:t>
            </a:r>
          </a:p>
          <a:p>
            <a:r>
              <a:rPr lang="es-ES" sz="1700"/>
              <a:t>Incluyen Actividades Concretas</a:t>
            </a:r>
          </a:p>
          <a:p>
            <a:r>
              <a:rPr lang="es-ES" sz="1700"/>
              <a:t>Incluyen Indicadores de Progreso</a:t>
            </a:r>
          </a:p>
          <a:p>
            <a:r>
              <a:rPr lang="es-ES" sz="1700"/>
              <a:t>Incluyen Puntos de Evaluación</a:t>
            </a:r>
          </a:p>
          <a:p>
            <a:endParaRPr lang="es-ES" sz="1700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89BDD8-ABF9-42A6-A32D-A09188DEA7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0" r="2936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4075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5CE9B-3BF2-4FFC-A35C-3D6C4B3AD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es-ES" dirty="0"/>
              <a:t>Criterios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E58BE7-D18E-42E3-BA9C-54BE795E71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447845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1302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8AF95-713B-44D9-8960-21FE4EB5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s-ES" sz="3600"/>
              <a:t>Evaluación Pastoral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7F11F0-0833-429A-BB92-F599F38B22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2" b="12460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30C2E-E7C7-469A-AF09-C4277AB78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432" y="3752849"/>
            <a:ext cx="8417555" cy="2633472"/>
          </a:xfrm>
        </p:spPr>
        <p:txBody>
          <a:bodyPr anchor="ctr">
            <a:normAutofit/>
          </a:bodyPr>
          <a:lstStyle/>
          <a:p>
            <a:r>
              <a:rPr lang="es-ES" sz="2400" dirty="0"/>
              <a:t>Evaluar Periódicamente</a:t>
            </a:r>
          </a:p>
          <a:p>
            <a:r>
              <a:rPr lang="es-ES" sz="2400" dirty="0"/>
              <a:t>Revisar Indicadores y Objetivos Específicos</a:t>
            </a:r>
          </a:p>
          <a:p>
            <a:r>
              <a:rPr lang="es-ES" sz="2400" dirty="0"/>
              <a:t>Actitud de Crítica Constructiva</a:t>
            </a:r>
          </a:p>
          <a:p>
            <a:r>
              <a:rPr lang="es-ES" sz="2400" dirty="0"/>
              <a:t>Ser Críticos al Analizar las Causas</a:t>
            </a:r>
          </a:p>
        </p:txBody>
      </p:sp>
    </p:spTree>
    <p:extLst>
      <p:ext uri="{BB962C8B-B14F-4D97-AF65-F5344CB8AC3E}">
        <p14:creationId xmlns:p14="http://schemas.microsoft.com/office/powerpoint/2010/main" val="380085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prende a ser flexible para ser mas feliz. Taller de crecimiento personal.  - Amigos Madrid">
            <a:extLst>
              <a:ext uri="{FF2B5EF4-FFF2-40B4-BE49-F238E27FC236}">
                <a16:creationId xmlns:a16="http://schemas.microsoft.com/office/drawing/2014/main" id="{0CF0A167-2AB8-4FA9-9C41-4C17450A1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 t="9091" r="-1" b="-1"/>
          <a:stretch/>
        </p:blipFill>
        <p:spPr bwMode="auto">
          <a:xfrm>
            <a:off x="20" y="584909"/>
            <a:ext cx="571861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0" y="0"/>
                </a:moveTo>
                <a:lnTo>
                  <a:pt x="2672821" y="0"/>
                </a:lnTo>
                <a:lnTo>
                  <a:pt x="2673116" y="639"/>
                </a:lnTo>
                <a:lnTo>
                  <a:pt x="3175662" y="639"/>
                </a:lnTo>
                <a:lnTo>
                  <a:pt x="5718636" y="5509675"/>
                </a:lnTo>
                <a:lnTo>
                  <a:pt x="502842" y="5509675"/>
                </a:lnTo>
                <a:lnTo>
                  <a:pt x="502842" y="5509036"/>
                </a:lnTo>
                <a:lnTo>
                  <a:pt x="0" y="55090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2619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33BC5-4E94-4F0E-B2F8-02ECA9233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3747" y="1408814"/>
            <a:ext cx="5683102" cy="223527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s-ES" sz="5000">
                <a:solidFill>
                  <a:srgbClr val="FFFFFF"/>
                </a:solidFill>
              </a:rPr>
              <a:t>Compartir la Prospectiva Estratégica de su Proyecto Pastoral</a:t>
            </a:r>
          </a:p>
        </p:txBody>
      </p:sp>
    </p:spTree>
    <p:extLst>
      <p:ext uri="{BB962C8B-B14F-4D97-AF65-F5344CB8AC3E}">
        <p14:creationId xmlns:p14="http://schemas.microsoft.com/office/powerpoint/2010/main" val="1245107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4EEDA-3F01-4883-94B6-8CE7065B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s-ES" dirty="0"/>
              <a:t>Métodos de Evaluación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170B7-C0AE-47D8-ADE2-F83CE8115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s-ES" sz="2400" dirty="0"/>
              <a:t>Formal e Informal</a:t>
            </a:r>
          </a:p>
          <a:p>
            <a:r>
              <a:rPr lang="es-ES" sz="2400" dirty="0"/>
              <a:t>¿Qué Hemos Hecho Bien?</a:t>
            </a:r>
          </a:p>
          <a:p>
            <a:r>
              <a:rPr lang="es-ES" sz="2400" dirty="0"/>
              <a:t>¿Qué Tenemos que Mejorar?</a:t>
            </a:r>
          </a:p>
          <a:p>
            <a:r>
              <a:rPr lang="es-ES" sz="2400" dirty="0"/>
              <a:t>¿Cómo Podemos Mejorar?</a:t>
            </a:r>
          </a:p>
          <a:p>
            <a:r>
              <a:rPr lang="es-ES" sz="2400" dirty="0"/>
              <a:t>¿Qué Ajustes Son Necesarios?</a:t>
            </a:r>
          </a:p>
          <a:p>
            <a:endParaRPr lang="es-ES" sz="2400" dirty="0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7771CB79-A4F6-4485-9585-A02D6B018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r="4167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89022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B5844-AE85-46E1-BDE8-3302A9403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Celebración de los Logros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ow To Make Your People Plan Bloody Brilliant - Hppy">
            <a:extLst>
              <a:ext uri="{FF2B5EF4-FFF2-40B4-BE49-F238E27FC236}">
                <a16:creationId xmlns:a16="http://schemas.microsoft.com/office/drawing/2014/main" id="{7C768C00-D519-460A-A308-E38714762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6" r="12950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498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1911A44F-41E4-4E9D-A991-2A22CF41E7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21067-B3DB-4D87-8192-95F23773A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ES" sz="8800" b="1" dirty="0">
                <a:solidFill>
                  <a:srgbClr val="FFFFFF"/>
                </a:solidFill>
              </a:rPr>
              <a:t>Comenzar de Nuevo</a:t>
            </a:r>
          </a:p>
        </p:txBody>
      </p:sp>
    </p:spTree>
    <p:extLst>
      <p:ext uri="{BB962C8B-B14F-4D97-AF65-F5344CB8AC3E}">
        <p14:creationId xmlns:p14="http://schemas.microsoft.com/office/powerpoint/2010/main" val="3949297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C6E0DB-962F-47F8-985B-A27D081F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571798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z="5200"/>
              <a:t>Compartir Impresiones del Trabajo de Jesús Andrés Vela, S.J. Sobre Planificación Pastoral</a:t>
            </a:r>
          </a:p>
        </p:txBody>
      </p:sp>
      <p:pic>
        <p:nvPicPr>
          <p:cNvPr id="1026" name="Picture 2" descr="08 February 2022 Siervas de san Jose Who were are Strategic Plan Where we  are SSJ Vocation In Memoriam Lay Josephines Go Josephine project Charism  Mission Spirituality Pastoral SSJ-Vocation Ph Working women Go Our Founders  Bonifacia ...">
            <a:extLst>
              <a:ext uri="{FF2B5EF4-FFF2-40B4-BE49-F238E27FC236}">
                <a16:creationId xmlns:a16="http://schemas.microsoft.com/office/drawing/2014/main" id="{0B67F18D-35BB-466A-8DF3-8C2E4C3D66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 r="-2" b="-2"/>
          <a:stretch/>
        </p:blipFill>
        <p:spPr bwMode="auto">
          <a:xfrm>
            <a:off x="20" y="10"/>
            <a:ext cx="49929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49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ad Management: Nurturing the Leads by Nikolaus Kimla - SalesPOP!">
            <a:extLst>
              <a:ext uri="{FF2B5EF4-FFF2-40B4-BE49-F238E27FC236}">
                <a16:creationId xmlns:a16="http://schemas.microsoft.com/office/drawing/2014/main" id="{23AEF5EC-4899-E1CE-E230-FDC2927AB2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08A6FB-0774-70A5-A253-B60EF85A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 VER y JUZGAR al Plan Pastoral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54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2794F-CB23-111C-F786-62E95ADAB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19" y="3752849"/>
            <a:ext cx="4858870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VER -&gt; </a:t>
            </a:r>
            <a:r>
              <a:rPr lang="en-US" sz="3600" b="1" dirty="0"/>
              <a:t>MARCO TEÓRICO</a:t>
            </a:r>
          </a:p>
        </p:txBody>
      </p:sp>
      <p:pic>
        <p:nvPicPr>
          <p:cNvPr id="2050" name="Picture 2" descr="Nailing Your Internship Interview Questions And Answers">
            <a:extLst>
              <a:ext uri="{FF2B5EF4-FFF2-40B4-BE49-F238E27FC236}">
                <a16:creationId xmlns:a16="http://schemas.microsoft.com/office/drawing/2014/main" id="{7D3FFA95-25C0-8FF5-5EB9-18A1D6A9E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" b="35815"/>
          <a:stretch>
            <a:fillRect/>
          </a:stretch>
        </p:blipFill>
        <p:spPr bwMode="auto">
          <a:xfrm>
            <a:off x="-235658" y="-71718"/>
            <a:ext cx="12427658" cy="3782331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04739-80E3-0686-1FB2-A572DDCAE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3752850"/>
            <a:ext cx="6660776" cy="2452687"/>
          </a:xfrm>
        </p:spPr>
        <p:txBody>
          <a:bodyPr anchor="ctr">
            <a:normAutofit/>
          </a:bodyPr>
          <a:lstStyle/>
          <a:p>
            <a:r>
              <a:rPr lang="es-ES" sz="2400" noProof="0" dirty="0" err="1"/>
              <a:t>Categorias</a:t>
            </a:r>
            <a:r>
              <a:rPr lang="es-ES" sz="2400" noProof="0" dirty="0"/>
              <a:t> de Ciencias Humanas (i.e., etnografía - descripción densa, sociología, psicología, etc.)</a:t>
            </a:r>
          </a:p>
          <a:p>
            <a:r>
              <a:rPr lang="es-ES" sz="2400" noProof="0" dirty="0"/>
              <a:t>Pregunta: ¿cómo funciona esta realidad?</a:t>
            </a:r>
          </a:p>
          <a:p>
            <a:r>
              <a:rPr lang="es-ES" sz="2400" noProof="0" dirty="0"/>
              <a:t>Explicación interpretativa</a:t>
            </a:r>
          </a:p>
        </p:txBody>
      </p:sp>
    </p:spTree>
    <p:extLst>
      <p:ext uri="{BB962C8B-B14F-4D97-AF65-F5344CB8AC3E}">
        <p14:creationId xmlns:p14="http://schemas.microsoft.com/office/powerpoint/2010/main" val="3390569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CB5F7DB-D0D1-909D-E0A2-78C067161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2"/>
          <a:stretch>
            <a:fillRect/>
          </a:stretch>
        </p:blipFill>
        <p:spPr bwMode="auto">
          <a:xfrm>
            <a:off x="4763533" y="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Rectangle 308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4A9DE7-0308-0699-6609-25E0FA7C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7" y="303806"/>
            <a:ext cx="3822189" cy="787019"/>
          </a:xfrm>
        </p:spPr>
        <p:txBody>
          <a:bodyPr>
            <a:normAutofit/>
          </a:bodyPr>
          <a:lstStyle/>
          <a:p>
            <a:r>
              <a:rPr lang="es-ES" sz="4000" b="1" noProof="0" dirty="0"/>
              <a:t>Marco Teórico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652B1-056B-6B1B-576A-1AEB33EBC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964" y="1090825"/>
            <a:ext cx="7152700" cy="4482634"/>
          </a:xfrm>
        </p:spPr>
        <p:txBody>
          <a:bodyPr>
            <a:normAutofit/>
          </a:bodyPr>
          <a:lstStyle/>
          <a:p>
            <a:r>
              <a:rPr lang="es-ES" sz="2400" dirty="0"/>
              <a:t>Conjunto de conceptos y enfoques para analizar la realidad.</a:t>
            </a:r>
          </a:p>
          <a:p>
            <a:r>
              <a:rPr lang="es-ES" sz="2400" dirty="0"/>
              <a:t>Ayuda a pasar de “opiniones” a “comprensión”.</a:t>
            </a:r>
          </a:p>
          <a:p>
            <a:r>
              <a:rPr lang="es-ES" sz="2400" dirty="0"/>
              <a:t>Evita espiritualizar o moralizar problemas sociales.</a:t>
            </a:r>
          </a:p>
          <a:p>
            <a:r>
              <a:rPr lang="en-US" sz="2400" dirty="0"/>
              <a:t>Sirve para </a:t>
            </a:r>
            <a:r>
              <a:rPr lang="es-ES" sz="2400" dirty="0"/>
              <a:t>definir el problema pastoral </a:t>
            </a:r>
            <a:br>
              <a:rPr lang="es-ES" sz="2400" dirty="0"/>
            </a:br>
            <a:r>
              <a:rPr lang="es-ES" sz="2400" dirty="0"/>
              <a:t>con precisión.</a:t>
            </a:r>
          </a:p>
          <a:p>
            <a:r>
              <a:rPr lang="es-ES" sz="2400" dirty="0"/>
              <a:t>Identifica causas, actores, dinámicas </a:t>
            </a:r>
            <a:br>
              <a:rPr lang="es-ES" sz="2400" dirty="0"/>
            </a:br>
            <a:r>
              <a:rPr lang="es-ES" sz="2400" dirty="0"/>
              <a:t>culturales.</a:t>
            </a:r>
          </a:p>
          <a:p>
            <a:r>
              <a:rPr lang="es-ES" sz="2400" dirty="0"/>
              <a:t>Produce un diagnóstico (situación + factores + tendencias).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277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CFD23C-BA7C-604A-CD82-89DCA2266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4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 err="1"/>
              <a:t>Etnografía</a:t>
            </a:r>
            <a:r>
              <a:rPr lang="en-US" sz="5400" dirty="0"/>
              <a:t> </a:t>
            </a:r>
            <a:r>
              <a:rPr lang="en-US" sz="5400" dirty="0" err="1"/>
              <a:t>Aplicada</a:t>
            </a:r>
            <a:endParaRPr lang="en-US" sz="5400" dirty="0"/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BD0E5-4F90-D384-A4C5-B1AC4891A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4" y="2772007"/>
            <a:ext cx="4891144" cy="3760624"/>
          </a:xfrm>
        </p:spPr>
        <p:txBody>
          <a:bodyPr>
            <a:normAutofit/>
          </a:bodyPr>
          <a:lstStyle/>
          <a:p>
            <a:r>
              <a:rPr lang="es-ES" sz="2400" dirty="0"/>
              <a:t>¿Qué hace la gente? (prácticas)</a:t>
            </a:r>
          </a:p>
          <a:p>
            <a:r>
              <a:rPr lang="es-ES" sz="2400" dirty="0"/>
              <a:t>¿Qué significa para ellos? (sentidos)</a:t>
            </a:r>
          </a:p>
          <a:p>
            <a:r>
              <a:rPr lang="es-ES" sz="2400" dirty="0"/>
              <a:t>¿Quiénes son “nosotros”? (identidad/pertenencia)</a:t>
            </a:r>
          </a:p>
          <a:p>
            <a:r>
              <a:rPr lang="es-ES" sz="2400" dirty="0"/>
              <a:t>¿Qué lenguajes y símbolos circulan?</a:t>
            </a:r>
          </a:p>
          <a:p>
            <a:r>
              <a:rPr lang="es-ES" sz="2400" dirty="0"/>
              <a:t>¿Quiénes son?</a:t>
            </a:r>
          </a:p>
          <a:p>
            <a:r>
              <a:rPr lang="es-ES" sz="2400" dirty="0"/>
              <a:t>¿Qué es relevante y significativo de sus historias de vida?</a:t>
            </a:r>
          </a:p>
          <a:p>
            <a:endParaRPr lang="en-US" sz="2400" dirty="0"/>
          </a:p>
        </p:txBody>
      </p:sp>
      <p:pic>
        <p:nvPicPr>
          <p:cNvPr id="4098" name="Picture 2" descr="Retrato de una familia latina abrazándose en el área rural Familia ...">
            <a:extLst>
              <a:ext uri="{FF2B5EF4-FFF2-40B4-BE49-F238E27FC236}">
                <a16:creationId xmlns:a16="http://schemas.microsoft.com/office/drawing/2014/main" id="{2B36C881-09DB-614A-39E1-7316A904F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20908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08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8" name="Rectangle 513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Vatican History Visitor's Guide - Vatican Tickets">
            <a:extLst>
              <a:ext uri="{FF2B5EF4-FFF2-40B4-BE49-F238E27FC236}">
                <a16:creationId xmlns:a16="http://schemas.microsoft.com/office/drawing/2014/main" id="{EB16F040-F9FB-EE74-6974-2F359D1B6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/>
          <a:stretch>
            <a:fillRect/>
          </a:stretch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9" name="Rectangle 513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80DE1-B844-635D-6093-BC76F07E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41" y="354061"/>
            <a:ext cx="7911353" cy="863040"/>
          </a:xfrm>
        </p:spPr>
        <p:txBody>
          <a:bodyPr>
            <a:normAutofit/>
          </a:bodyPr>
          <a:lstStyle/>
          <a:p>
            <a:r>
              <a:rPr lang="en-US" sz="4000" dirty="0"/>
              <a:t>JUZGAR -&gt;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MARCO REFERENCIAL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95AA-5E7F-AAB3-75AE-9F058844F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38" y="1217101"/>
            <a:ext cx="5549156" cy="5286838"/>
          </a:xfrm>
        </p:spPr>
        <p:txBody>
          <a:bodyPr>
            <a:normAutofit/>
          </a:bodyPr>
          <a:lstStyle/>
          <a:p>
            <a:r>
              <a:rPr lang="es-ES" dirty="0"/>
              <a:t>Interpretación de la realidad desde el Evangelio.</a:t>
            </a:r>
          </a:p>
          <a:p>
            <a:r>
              <a:rPr lang="es-ES" dirty="0"/>
              <a:t>Conecta diagnóstico con el horizonte del Reino.</a:t>
            </a:r>
          </a:p>
          <a:p>
            <a:r>
              <a:rPr lang="es-ES" dirty="0"/>
              <a:t>Incluye: cristología + eclesiología + antropología teológica.</a:t>
            </a:r>
          </a:p>
          <a:p>
            <a:r>
              <a:rPr lang="es-ES" dirty="0"/>
              <a:t>Fuente: Enseñanzas normativas de la Iglesia (Biblia + Magisterio) – Marco Doctrinal.</a:t>
            </a:r>
          </a:p>
          <a:p>
            <a:r>
              <a:rPr lang="es-ES" dirty="0"/>
              <a:t>Traduce la iluminación teológica en opciones pastorales y principios de acción.</a:t>
            </a:r>
          </a:p>
          <a:p>
            <a:endParaRPr lang="es-ES" dirty="0"/>
          </a:p>
          <a:p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081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F13EF-F560-0000-53D5-5FA136A4B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s-ES" sz="3600" b="1" noProof="0">
                <a:solidFill>
                  <a:schemeClr val="accent1">
                    <a:lumMod val="75000"/>
                  </a:schemeClr>
                </a:solidFill>
              </a:rPr>
              <a:t>Marco Referencial</a:t>
            </a:r>
          </a:p>
        </p:txBody>
      </p:sp>
      <p:pic>
        <p:nvPicPr>
          <p:cNvPr id="6146" name="Picture 2" descr="31 Dinámicas de Grupo para Jóvenes y Adolescentes">
            <a:extLst>
              <a:ext uri="{FF2B5EF4-FFF2-40B4-BE49-F238E27FC236}">
                <a16:creationId xmlns:a16="http://schemas.microsoft.com/office/drawing/2014/main" id="{B6EC1851-E393-452C-DFF7-C8596FD31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94"/>
          <a:stretch>
            <a:fillRect/>
          </a:stretch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67A98-1C5E-17F0-A6FD-A78F9A416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3154" y="3752850"/>
            <a:ext cx="8446242" cy="2452687"/>
          </a:xfrm>
        </p:spPr>
        <p:txBody>
          <a:bodyPr anchor="ctr">
            <a:normAutofit/>
          </a:bodyPr>
          <a:lstStyle/>
          <a:p>
            <a:r>
              <a:rPr lang="es-ES" sz="2000" dirty="0"/>
              <a:t>Lectura creyente de los signos de los tiempos.</a:t>
            </a:r>
          </a:p>
          <a:p>
            <a:r>
              <a:rPr lang="es-ES" sz="2000" dirty="0"/>
              <a:t>Criterios de discernimiento (qué es evangélico, qué contradice el Reino).</a:t>
            </a:r>
          </a:p>
          <a:p>
            <a:r>
              <a:rPr lang="es-ES" sz="2000" dirty="0"/>
              <a:t>Prioridades: conversión pastoral, misión, comunión, servicio.</a:t>
            </a:r>
          </a:p>
        </p:txBody>
      </p:sp>
    </p:spTree>
    <p:extLst>
      <p:ext uri="{BB962C8B-B14F-4D97-AF65-F5344CB8AC3E}">
        <p14:creationId xmlns:p14="http://schemas.microsoft.com/office/powerpoint/2010/main" val="1818394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610</Words>
  <Application>Microsoft Office PowerPoint</Application>
  <PresentationFormat>Widescreen</PresentationFormat>
  <Paragraphs>96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Elementos del Plan Pastoral</vt:lpstr>
      <vt:lpstr>Compartir la Prospectiva Estratégica de su Proyecto Pastoral</vt:lpstr>
      <vt:lpstr>Compartir Impresiones del Trabajo de Jesús Andrés Vela, S.J. Sobre Planificación Pastoral</vt:lpstr>
      <vt:lpstr>Del VER y JUZGAR al Plan Pastoral</vt:lpstr>
      <vt:lpstr>VER -&gt; MARCO TEÓRICO</vt:lpstr>
      <vt:lpstr>Marco Teórico</vt:lpstr>
      <vt:lpstr>Etnografía Aplicada</vt:lpstr>
      <vt:lpstr>JUZGAR -&gt; MARCO REFERENCIAL</vt:lpstr>
      <vt:lpstr>Marco Referencial</vt:lpstr>
      <vt:lpstr>Objetivos Generales</vt:lpstr>
      <vt:lpstr>Objetivos Específicos</vt:lpstr>
      <vt:lpstr>Tener en Cuenta</vt:lpstr>
      <vt:lpstr>Características de los Objetivos</vt:lpstr>
      <vt:lpstr>Desarrollar un programa de pequeñas comunidades de fe con ocho familias de la parroquia de San Pedro por medio una experiencia de un fin de semana y cinco reuniones de seguimiento para lograr una mayor participación de discípulos misioneros comprometidos en la parroquia.</vt:lpstr>
      <vt:lpstr>Metas</vt:lpstr>
      <vt:lpstr>Trazando Caminos para su Proyecto Pastoral</vt:lpstr>
      <vt:lpstr>Estrategias</vt:lpstr>
      <vt:lpstr>Criterios</vt:lpstr>
      <vt:lpstr>Evaluación Pastoral</vt:lpstr>
      <vt:lpstr>Métodos de Evaluación</vt:lpstr>
      <vt:lpstr>Celebración de los Logros</vt:lpstr>
      <vt:lpstr>Comenzar de Nuevo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Elementos del Plan Pastoral</dc:title>
  <dc:creator>Dr. Marzo Artime</dc:creator>
  <cp:lastModifiedBy>Dr. Marzo Artime</cp:lastModifiedBy>
  <cp:revision>12</cp:revision>
  <dcterms:created xsi:type="dcterms:W3CDTF">2022-02-14T22:11:25Z</dcterms:created>
  <dcterms:modified xsi:type="dcterms:W3CDTF">2026-02-17T23:56:34Z</dcterms:modified>
</cp:coreProperties>
</file>